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71" r:id="rId9"/>
    <p:sldId id="272" r:id="rId10"/>
    <p:sldId id="273" r:id="rId11"/>
    <p:sldId id="274" r:id="rId12"/>
    <p:sldId id="262" r:id="rId13"/>
    <p:sldId id="263" r:id="rId14"/>
    <p:sldId id="264" r:id="rId15"/>
    <p:sldId id="275" r:id="rId16"/>
    <p:sldId id="267" r:id="rId17"/>
    <p:sldId id="268" r:id="rId18"/>
    <p:sldId id="269" r:id="rId19"/>
    <p:sldId id="276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3563C2-7742-49DC-81A0-F0B000208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7FEA0B6-2F54-4F92-A978-608D9E035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8F9DB2-63C3-4317-9295-040C421AB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C00230-A59D-4FF2-9B1B-96990E2DF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E03671-9402-4D1B-8C4C-BA38D9EC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60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03603A-BA82-4F11-98A6-3CBE7CA87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6F16BE-F63A-4742-A933-95F7C442C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C0BFFE-D513-4C7A-BD65-FBBE4CDB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3CFEDF-4A6D-412F-9939-C665DD12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C0FE54-D0FF-4950-BB86-E0FC1ADDF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16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226D745-EF43-41F8-916D-3438D1663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D8C822-4F0B-4719-846E-B01AF3BE3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2888CB-842F-4BA9-8B85-4A7EA702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6620A6-ACCB-4727-903B-9C9152B6F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214081-47F7-4284-867A-A2C2360A7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00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884F2A-0F1A-4488-A2B4-F1CDD44A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A7F6A3-7C0F-4963-9473-D22F11EFB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7DFDB7-D539-4F05-8CA9-27CE8C6D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45FAB3-1639-4B52-B4D4-17554F0B2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CD7280-3876-4673-B813-5CDE6D12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06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C3EEBE-B1CB-489E-988D-4AA53ABD1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960513-F8DB-4827-A3B0-CE678FC19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2DB3B7-5073-41AE-9A3E-2D347E2D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FE6D6E-9135-454A-BDF2-286CE9F56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408DC5-628F-4BC6-97A5-095A2EE2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06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B942E5-1506-40E5-AC4D-6BEA55A9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834807-2B50-457E-84E0-ED5C96C15F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43E59E0-8402-4B53-96FE-519100A0D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4CAB7F-93BF-4C79-99A1-E72B198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E4B886-6761-4524-BE1B-45B596F8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CB6BE0-0971-472C-BA05-D52A77F5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53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83F418-436B-4F7F-939B-90A68411E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BB3627-A40A-4590-AE87-91D167700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A73286-9069-4679-A6B7-D9EEE2D50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3D1F175-5FC7-4F33-876F-607D2DD13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7472D1D-5349-410E-9550-9EC877C5C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25DA837-5D14-489E-B387-4D034099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609DD8D-9109-4BCD-B334-5F9056CF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33ABE0C-3469-42C2-AD9A-9A5FBD78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03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0630B-93F7-4F94-A386-92948B9EF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717EAF2-8A81-472B-9732-A85885A73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926B8E5-1BD8-4AA8-AB14-28F4975B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011A74-09CC-4C4F-9154-6EFDADFC6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00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841FA39-8F3F-4C1B-8C58-59EC1D694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CD3C2AC-A8D5-4EBF-96DC-3E303F4FE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5247FAF-BE9F-48C9-9EAC-26D63FE6C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1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2127E6-84E9-4607-B6C2-C62F932D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5691E0-9BE7-4FB8-9F9A-01AAEDB3C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85F1C45-D4D8-4B4C-994F-8EF0144D0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2C9D09-3CC2-4F29-B786-EB533218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5551C4-8EBF-429D-824C-2B5605389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076D11-5620-4C4B-A2F1-E7E887F6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8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8C4815-DD38-41A0-A412-AF26E211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008E660-13E0-4300-B80C-573896C1C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CDED20-5736-404A-8A6C-183FCF8AA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F0F46F-A101-4BDB-A82D-7DA27A23E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CA940CA-95EA-4C29-8C69-6E9B8C37B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562D4B-905D-4708-94C6-4A5580FE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61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C4513B4-C0C0-4F51-858D-46DECC9C2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C5FBC9C-5A5F-445E-8CA7-B267DD3A8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6370A6-6388-4676-B0D1-8451C70A8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B2BF-5DF3-4FBD-B466-C37CA118FB29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140D7A-9B37-4A9E-B705-28B2BFDF72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54D10C-62F0-4034-BC67-E7E83BF92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909D-8005-4FF4-A850-B69AEDE928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0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aguro Divertente Del Fumetto Illustrazione Vettoriale ...">
            <a:extLst>
              <a:ext uri="{FF2B5EF4-FFF2-40B4-BE49-F238E27FC236}">
                <a16:creationId xmlns:a16="http://schemas.microsoft.com/office/drawing/2014/main" id="{ADC66DA4-C853-48D5-A8B1-6486050A0A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945" b="12470"/>
          <a:stretch/>
        </p:blipFill>
        <p:spPr bwMode="auto">
          <a:xfrm>
            <a:off x="7341504" y="2285153"/>
            <a:ext cx="4051193" cy="394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338163">
            <a:off x="1017563" y="1277109"/>
            <a:ext cx="9144000" cy="2387600"/>
          </a:xfrm>
        </p:spPr>
        <p:txBody>
          <a:bodyPr/>
          <a:lstStyle/>
          <a:p>
            <a:r>
              <a:rPr lang="it-IT" dirty="0">
                <a:latin typeface="Algerian" panose="04020705040A02060702" pitchFamily="82" charset="0"/>
              </a:rPr>
              <a:t>Una casa per il paguro Bernardo</a:t>
            </a:r>
          </a:p>
        </p:txBody>
      </p:sp>
    </p:spTree>
    <p:extLst>
      <p:ext uri="{BB962C8B-B14F-4D97-AF65-F5344CB8AC3E}">
        <p14:creationId xmlns:p14="http://schemas.microsoft.com/office/powerpoint/2010/main" val="214731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Fumetto: ovale 2">
            <a:extLst>
              <a:ext uri="{FF2B5EF4-FFF2-40B4-BE49-F238E27FC236}">
                <a16:creationId xmlns:a16="http://schemas.microsoft.com/office/drawing/2014/main" id="{3B058098-1DCC-48F6-9AD6-C375CDF22413}"/>
              </a:ext>
            </a:extLst>
          </p:cNvPr>
          <p:cNvSpPr/>
          <p:nvPr/>
        </p:nvSpPr>
        <p:spPr>
          <a:xfrm>
            <a:off x="337624" y="295421"/>
            <a:ext cx="8046721" cy="5514536"/>
          </a:xfrm>
          <a:prstGeom prst="wedgeEllipseCallout">
            <a:avLst>
              <a:gd name="adj1" fmla="val 66352"/>
              <a:gd name="adj2" fmla="val 48667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200" dirty="0">
                <a:latin typeface="Arial" panose="020B0604020202020204" pitchFamily="34" charset="0"/>
                <a:cs typeface="Arial" panose="020B0604020202020204" pitchFamily="34" charset="0"/>
              </a:rPr>
              <a:t>Io mi chiamo </a:t>
            </a:r>
            <a:r>
              <a:rPr lang="it-IT" sz="7200" b="1" dirty="0">
                <a:latin typeface="Arial" panose="020B0604020202020204" pitchFamily="34" charset="0"/>
                <a:cs typeface="Arial" panose="020B0604020202020204" pitchFamily="34" charset="0"/>
              </a:rPr>
              <a:t>OI</a:t>
            </a:r>
            <a:r>
              <a:rPr lang="it-IT" sz="7200" dirty="0">
                <a:latin typeface="Arial" panose="020B0604020202020204" pitchFamily="34" charset="0"/>
                <a:cs typeface="Arial" panose="020B0604020202020204" pitchFamily="34" charset="0"/>
              </a:rPr>
              <a:t>, sono un  pesce pagliaccio!</a:t>
            </a:r>
            <a:endParaRPr lang="it-IT" sz="7200" dirty="0"/>
          </a:p>
        </p:txBody>
      </p:sp>
      <p:pic>
        <p:nvPicPr>
          <p:cNvPr id="6" name="Picture 2" descr="ᐈ Disegno pesce pagliaccio colorato disegni di stock, immagini ...">
            <a:extLst>
              <a:ext uri="{FF2B5EF4-FFF2-40B4-BE49-F238E27FC236}">
                <a16:creationId xmlns:a16="http://schemas.microsoft.com/office/drawing/2014/main" id="{E4298473-0C3E-4347-9388-325E78964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7630">
            <a:off x="9922251" y="4745596"/>
            <a:ext cx="2036449" cy="178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83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Fumetto: ovale 2">
            <a:extLst>
              <a:ext uri="{FF2B5EF4-FFF2-40B4-BE49-F238E27FC236}">
                <a16:creationId xmlns:a16="http://schemas.microsoft.com/office/drawing/2014/main" id="{3B058098-1DCC-48F6-9AD6-C375CDF22413}"/>
              </a:ext>
            </a:extLst>
          </p:cNvPr>
          <p:cNvSpPr/>
          <p:nvPr/>
        </p:nvSpPr>
        <p:spPr>
          <a:xfrm>
            <a:off x="239151" y="295420"/>
            <a:ext cx="8564011" cy="6020973"/>
          </a:xfrm>
          <a:prstGeom prst="wedgeEllipseCallout">
            <a:avLst>
              <a:gd name="adj1" fmla="val 52304"/>
              <a:gd name="adj2" fmla="val 26366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  <a:t>Io sono </a:t>
            </a: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  <a:t>, un pesce lanterna un po’ burbero…ma col cuore tenero!</a:t>
            </a:r>
            <a:endParaRPr lang="it-IT" sz="6000" dirty="0"/>
          </a:p>
        </p:txBody>
      </p:sp>
      <p:pic>
        <p:nvPicPr>
          <p:cNvPr id="5" name="Picture 12" descr="Disegno Pesce lanterna colorato da Utente non registrato il 26 di ...">
            <a:extLst>
              <a:ext uri="{FF2B5EF4-FFF2-40B4-BE49-F238E27FC236}">
                <a16:creationId xmlns:a16="http://schemas.microsoft.com/office/drawing/2014/main" id="{18F1B1EC-20C4-481A-B588-81EFA5733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131">
            <a:off x="9086343" y="4290045"/>
            <a:ext cx="2943437" cy="230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90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0609" y="404797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 un certo punto la conchiglia diventò troppo stretta per il paguro Bernardo: era cresciuto tanto. Aveva bisogno di una nuova conchiglia, ma non voleva lasciare i suoi amici senza una casa.</a:t>
            </a:r>
          </a:p>
        </p:txBody>
      </p:sp>
    </p:spTree>
    <p:extLst>
      <p:ext uri="{BB962C8B-B14F-4D97-AF65-F5344CB8AC3E}">
        <p14:creationId xmlns:p14="http://schemas.microsoft.com/office/powerpoint/2010/main" val="335804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desivo Piatto Etichetta Adesiva Paguro PRINT Cod.: 5019_PAGURO ...">
            <a:extLst>
              <a:ext uri="{FF2B5EF4-FFF2-40B4-BE49-F238E27FC236}">
                <a16:creationId xmlns:a16="http://schemas.microsoft.com/office/drawing/2014/main" id="{61B22890-F5B9-4E59-8811-6986F989B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6644">
            <a:off x="510614" y="3778625"/>
            <a:ext cx="3850371" cy="281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588" y="27964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Un giorno incontrò una femmina di paguro più piccola di lui.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pagurina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era diventata troppo grande per la sua conchiglia.</a:t>
            </a:r>
          </a:p>
        </p:txBody>
      </p:sp>
    </p:spTree>
    <p:extLst>
      <p:ext uri="{BB962C8B-B14F-4D97-AF65-F5344CB8AC3E}">
        <p14:creationId xmlns:p14="http://schemas.microsoft.com/office/powerpoint/2010/main" val="325303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CiccioGamer89 - signori e signore ecco a voi il paguro con ...">
            <a:extLst>
              <a:ext uri="{FF2B5EF4-FFF2-40B4-BE49-F238E27FC236}">
                <a16:creationId xmlns:a16="http://schemas.microsoft.com/office/drawing/2014/main" id="{114D5A47-B706-4E61-A7E1-B3EF49065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87" y="3648538"/>
            <a:ext cx="5335529" cy="298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Allora il paguro Bernardo le offrì la sua casa e lui prese una conchiglia più grande, proprio come era diventato lui.</a:t>
            </a:r>
          </a:p>
        </p:txBody>
      </p:sp>
      <p:pic>
        <p:nvPicPr>
          <p:cNvPr id="12290" name="Picture 2" descr="Adesivo Piatto Etichetta Adesiva Paguro PRINT Cod.: 5019_PAGURO ...">
            <a:extLst>
              <a:ext uri="{FF2B5EF4-FFF2-40B4-BE49-F238E27FC236}">
                <a16:creationId xmlns:a16="http://schemas.microsoft.com/office/drawing/2014/main" id="{0A938E38-FEB8-4E74-928A-C2AE6CADB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683" y="4807634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22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303" y="2129980"/>
            <a:ext cx="9222066" cy="2074068"/>
          </a:xfrm>
        </p:spPr>
        <p:txBody>
          <a:bodyPr>
            <a:noAutofit/>
          </a:bodyPr>
          <a:lstStyle/>
          <a:p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Era felice, perché i suoi amici non sarebbero rimasti senza una casa … avrebbero anzi fatto compagnia alla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pagurina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148" name="Picture 4" descr="Clip art di stelle marine - stella marina scaricare png - Disegno ...">
            <a:extLst>
              <a:ext uri="{FF2B5EF4-FFF2-40B4-BE49-F238E27FC236}">
                <a16:creationId xmlns:a16="http://schemas.microsoft.com/office/drawing/2014/main" id="{5D190527-A9D8-4F01-8DE8-BB2EF5AE3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1862">
            <a:off x="8792733" y="4304762"/>
            <a:ext cx="2702909" cy="185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9347EFD7-C456-45FB-AC10-B2D2DFF7B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2294">
            <a:off x="818677" y="1043121"/>
            <a:ext cx="2033140" cy="203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Autoadesivo della Parete della decalcomania Antozoi Bambino ...">
            <a:extLst>
              <a:ext uri="{FF2B5EF4-FFF2-40B4-BE49-F238E27FC236}">
                <a16:creationId xmlns:a16="http://schemas.microsoft.com/office/drawing/2014/main" id="{3FA0056E-151C-419F-B77B-EE07674E0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20" y="4231690"/>
            <a:ext cx="2620654" cy="262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Autoadesivo della Parete della decalcomania Antozoi Bambino ...">
            <a:extLst>
              <a:ext uri="{FF2B5EF4-FFF2-40B4-BE49-F238E27FC236}">
                <a16:creationId xmlns:a16="http://schemas.microsoft.com/office/drawing/2014/main" id="{4CFA10D4-F4FA-478F-A8FC-04AD1CF10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979" y="4713477"/>
            <a:ext cx="2044058" cy="204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Riccio Di Mare, Stelle Marine E Pesce Illustrazione Vettoriale ...">
            <a:extLst>
              <a:ext uri="{FF2B5EF4-FFF2-40B4-BE49-F238E27FC236}">
                <a16:creationId xmlns:a16="http://schemas.microsoft.com/office/drawing/2014/main" id="{FBBF4878-60DA-47B1-AEAE-920B5BB6F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24" y="4098873"/>
            <a:ext cx="3175056" cy="275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8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409793">
            <a:off x="2396197" y="187139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«Adesso sono grande, andrò a visitare altri oceani. Voglio imparare tante nuove cose…»</a:t>
            </a:r>
          </a:p>
        </p:txBody>
      </p:sp>
      <p:pic>
        <p:nvPicPr>
          <p:cNvPr id="13314" name="Picture 2" descr="Paguro Illustrazioni e archivi di immagini artistiche. 402 Paguro ...">
            <a:extLst>
              <a:ext uri="{FF2B5EF4-FFF2-40B4-BE49-F238E27FC236}">
                <a16:creationId xmlns:a16="http://schemas.microsoft.com/office/drawing/2014/main" id="{1F7BFEDE-2228-4F04-83E5-A3CACEFDC8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6050" b="9182"/>
          <a:stretch/>
        </p:blipFill>
        <p:spPr bwMode="auto">
          <a:xfrm>
            <a:off x="831826" y="3306767"/>
            <a:ext cx="3515091" cy="284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57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Fumetto: ovale 2">
            <a:extLst>
              <a:ext uri="{FF2B5EF4-FFF2-40B4-BE49-F238E27FC236}">
                <a16:creationId xmlns:a16="http://schemas.microsoft.com/office/drawing/2014/main" id="{3B058098-1DCC-48F6-9AD6-C375CDF22413}"/>
              </a:ext>
            </a:extLst>
          </p:cNvPr>
          <p:cNvSpPr/>
          <p:nvPr/>
        </p:nvSpPr>
        <p:spPr>
          <a:xfrm rot="20703663">
            <a:off x="535578" y="228120"/>
            <a:ext cx="8798939" cy="6145562"/>
          </a:xfrm>
          <a:prstGeom prst="wedgeEllipseCallout">
            <a:avLst>
              <a:gd name="adj1" fmla="val 40425"/>
              <a:gd name="adj2" fmla="val 49873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Esiste un posto incantato, un giardino… lo chiamano «ILGIARDINO DELLE MERAVIGLIE»… dove lettere dell’alfabeto prendono vita e personaggi magici raccontano tante bellissime storie… lì abitano tanti altri amici speciali con i quali condividere nuove avventure.</a:t>
            </a:r>
            <a:endParaRPr lang="it-IT" sz="3200" dirty="0"/>
          </a:p>
        </p:txBody>
      </p:sp>
      <p:pic>
        <p:nvPicPr>
          <p:cNvPr id="14338" name="Picture 2" descr="Paguro Illustrazioni e archivi di immagini artistiche. 402 Paguro ...">
            <a:extLst>
              <a:ext uri="{FF2B5EF4-FFF2-40B4-BE49-F238E27FC236}">
                <a16:creationId xmlns:a16="http://schemas.microsoft.com/office/drawing/2014/main" id="{2B63728A-B72E-445E-99EA-434E094A96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8"/>
          <a:stretch/>
        </p:blipFill>
        <p:spPr bwMode="auto">
          <a:xfrm>
            <a:off x="9401175" y="5072354"/>
            <a:ext cx="2533650" cy="164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87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Fumetto: ovale 2">
            <a:extLst>
              <a:ext uri="{FF2B5EF4-FFF2-40B4-BE49-F238E27FC236}">
                <a16:creationId xmlns:a16="http://schemas.microsoft.com/office/drawing/2014/main" id="{3B058098-1DCC-48F6-9AD6-C375CDF22413}"/>
              </a:ext>
            </a:extLst>
          </p:cNvPr>
          <p:cNvSpPr/>
          <p:nvPr/>
        </p:nvSpPr>
        <p:spPr>
          <a:xfrm>
            <a:off x="1524000" y="281354"/>
            <a:ext cx="8285871" cy="5683348"/>
          </a:xfrm>
          <a:prstGeom prst="wedgeEllipseCallout">
            <a:avLst>
              <a:gd name="adj1" fmla="val -37471"/>
              <a:gd name="adj2" fmla="val 51361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200" b="1" dirty="0">
                <a:latin typeface="Arial" panose="020B0604020202020204" pitchFamily="34" charset="0"/>
                <a:cs typeface="Arial" panose="020B0604020202020204" pitchFamily="34" charset="0"/>
              </a:rPr>
              <a:t>AE, OI, EI, UI</a:t>
            </a:r>
            <a:r>
              <a:rPr lang="it-IT" sz="7200" dirty="0">
                <a:latin typeface="Arial" panose="020B0604020202020204" pitchFamily="34" charset="0"/>
                <a:cs typeface="Arial" panose="020B0604020202020204" pitchFamily="34" charset="0"/>
              </a:rPr>
              <a:t>… volete venire con me?</a:t>
            </a:r>
            <a:endParaRPr lang="it-IT" sz="7200" dirty="0"/>
          </a:p>
        </p:txBody>
      </p:sp>
      <p:pic>
        <p:nvPicPr>
          <p:cNvPr id="4" name="Picture 2" descr="Paguro Illustrazioni e archivi di immagini artistiche. 402 Paguro ...">
            <a:extLst>
              <a:ext uri="{FF2B5EF4-FFF2-40B4-BE49-F238E27FC236}">
                <a16:creationId xmlns:a16="http://schemas.microsoft.com/office/drawing/2014/main" id="{CA6FD267-F170-4F1D-AFF3-74518E1D06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6050" b="9182"/>
          <a:stretch/>
        </p:blipFill>
        <p:spPr bwMode="auto">
          <a:xfrm>
            <a:off x="336933" y="5046822"/>
            <a:ext cx="2045196" cy="165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76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Fumetto: ovale 2">
            <a:extLst>
              <a:ext uri="{FF2B5EF4-FFF2-40B4-BE49-F238E27FC236}">
                <a16:creationId xmlns:a16="http://schemas.microsoft.com/office/drawing/2014/main" id="{3B058098-1DCC-48F6-9AD6-C375CDF22413}"/>
              </a:ext>
            </a:extLst>
          </p:cNvPr>
          <p:cNvSpPr/>
          <p:nvPr/>
        </p:nvSpPr>
        <p:spPr>
          <a:xfrm>
            <a:off x="267285" y="319648"/>
            <a:ext cx="8173330" cy="6109287"/>
          </a:xfrm>
          <a:prstGeom prst="wedgeEllipseCallout">
            <a:avLst>
              <a:gd name="adj1" fmla="val 64287"/>
              <a:gd name="adj2" fmla="val 1274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Certo, io conosco tante bellissime canzoni… Potrebbero essere utili durante il nostro viaggio!</a:t>
            </a:r>
            <a:endParaRPr lang="it-IT" sz="4800" dirty="0"/>
          </a:p>
        </p:txBody>
      </p:sp>
      <p:pic>
        <p:nvPicPr>
          <p:cNvPr id="4" name="Picture 14" descr="ᐈ Chiocciola animale disegno disegni di stock, fotografie lumaca ...">
            <a:extLst>
              <a:ext uri="{FF2B5EF4-FFF2-40B4-BE49-F238E27FC236}">
                <a16:creationId xmlns:a16="http://schemas.microsoft.com/office/drawing/2014/main" id="{59EC3F03-73D5-4FAC-A411-91BBAF5E4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893" y="3735273"/>
            <a:ext cx="2351052" cy="29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180FC599-2BAA-44A9-A677-A17CE5982188}"/>
              </a:ext>
            </a:extLst>
          </p:cNvPr>
          <p:cNvSpPr/>
          <p:nvPr/>
        </p:nvSpPr>
        <p:spPr>
          <a:xfrm>
            <a:off x="8881404" y="923684"/>
            <a:ext cx="161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7200" b="1" dirty="0">
                <a:latin typeface="Arial" panose="020B0604020202020204" pitchFamily="34" charset="0"/>
                <a:cs typeface="Arial" panose="020B0604020202020204" pitchFamily="34" charset="0"/>
              </a:rPr>
              <a:t>AE</a:t>
            </a:r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18801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3151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Il paguro Bernardo viveva sul fondo dell’oceano: aveva la pelle dura come una corazza, tranne sull’addome, che era molle.</a:t>
            </a:r>
          </a:p>
        </p:txBody>
      </p:sp>
      <p:pic>
        <p:nvPicPr>
          <p:cNvPr id="2050" name="Picture 2" descr="Paguro Illustrazioni e archivi di immagini artistiche. 402 Paguro ...">
            <a:extLst>
              <a:ext uri="{FF2B5EF4-FFF2-40B4-BE49-F238E27FC236}">
                <a16:creationId xmlns:a16="http://schemas.microsoft.com/office/drawing/2014/main" id="{F00CBC49-E208-468A-8DA9-3F8105899B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717" b="7599"/>
          <a:stretch/>
        </p:blipFill>
        <p:spPr bwMode="auto">
          <a:xfrm>
            <a:off x="8729810" y="4494702"/>
            <a:ext cx="2594682" cy="214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64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Fumetto: ovale 2">
            <a:extLst>
              <a:ext uri="{FF2B5EF4-FFF2-40B4-BE49-F238E27FC236}">
                <a16:creationId xmlns:a16="http://schemas.microsoft.com/office/drawing/2014/main" id="{3B058098-1DCC-48F6-9AD6-C375CDF22413}"/>
              </a:ext>
            </a:extLst>
          </p:cNvPr>
          <p:cNvSpPr/>
          <p:nvPr/>
        </p:nvSpPr>
        <p:spPr>
          <a:xfrm>
            <a:off x="267285" y="319648"/>
            <a:ext cx="8173330" cy="6109287"/>
          </a:xfrm>
          <a:prstGeom prst="wedgeEllipseCallout">
            <a:avLst>
              <a:gd name="adj1" fmla="val 64114"/>
              <a:gd name="adj2" fmla="val 9522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Io ti avviserò quando c’è un pericolo… Ho un eccellente vista!</a:t>
            </a:r>
            <a:endParaRPr lang="it-IT" sz="48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80FC599-2BAA-44A9-A677-A17CE5982188}"/>
              </a:ext>
            </a:extLst>
          </p:cNvPr>
          <p:cNvSpPr/>
          <p:nvPr/>
        </p:nvSpPr>
        <p:spPr>
          <a:xfrm>
            <a:off x="8881404" y="923684"/>
            <a:ext cx="161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7200" b="1" dirty="0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endParaRPr lang="it-IT" sz="7200" dirty="0"/>
          </a:p>
        </p:txBody>
      </p:sp>
      <p:pic>
        <p:nvPicPr>
          <p:cNvPr id="6" name="Picture 18" descr="Riva Del Mare PNG trasparente e Riva Del Mare disegno - Grafica ...">
            <a:extLst>
              <a:ext uri="{FF2B5EF4-FFF2-40B4-BE49-F238E27FC236}">
                <a16:creationId xmlns:a16="http://schemas.microsoft.com/office/drawing/2014/main" id="{AE6D5B5F-4EE6-4E6C-ABFC-7E76F9EB1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0996">
            <a:off x="9856841" y="3656912"/>
            <a:ext cx="1535875" cy="236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36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Fumetto: ovale 2">
            <a:extLst>
              <a:ext uri="{FF2B5EF4-FFF2-40B4-BE49-F238E27FC236}">
                <a16:creationId xmlns:a16="http://schemas.microsoft.com/office/drawing/2014/main" id="{3B058098-1DCC-48F6-9AD6-C375CDF22413}"/>
              </a:ext>
            </a:extLst>
          </p:cNvPr>
          <p:cNvSpPr/>
          <p:nvPr/>
        </p:nvSpPr>
        <p:spPr>
          <a:xfrm>
            <a:off x="267285" y="319648"/>
            <a:ext cx="8173330" cy="6109287"/>
          </a:xfrm>
          <a:prstGeom prst="wedgeEllipseCallout">
            <a:avLst>
              <a:gd name="adj1" fmla="val 61016"/>
              <a:gd name="adj2" fmla="val 23338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Io ti racconterò buffe storie quando ti vedrò un po’ triste!</a:t>
            </a:r>
            <a:endParaRPr lang="it-IT" sz="54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80FC599-2BAA-44A9-A677-A17CE5982188}"/>
              </a:ext>
            </a:extLst>
          </p:cNvPr>
          <p:cNvSpPr/>
          <p:nvPr/>
        </p:nvSpPr>
        <p:spPr>
          <a:xfrm>
            <a:off x="8881404" y="923684"/>
            <a:ext cx="161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7200" b="1" dirty="0">
                <a:latin typeface="Arial" panose="020B0604020202020204" pitchFamily="34" charset="0"/>
                <a:cs typeface="Arial" panose="020B0604020202020204" pitchFamily="34" charset="0"/>
              </a:rPr>
              <a:t>OI</a:t>
            </a:r>
            <a:endParaRPr lang="it-IT" sz="7200" dirty="0"/>
          </a:p>
        </p:txBody>
      </p:sp>
      <p:pic>
        <p:nvPicPr>
          <p:cNvPr id="7" name="Picture 2" descr="ᐈ Disegno pesce pagliaccio colorato disegni di stock, immagini ...">
            <a:extLst>
              <a:ext uri="{FF2B5EF4-FFF2-40B4-BE49-F238E27FC236}">
                <a16:creationId xmlns:a16="http://schemas.microsoft.com/office/drawing/2014/main" id="{4CA6F8DF-A3F6-42C4-A3CF-990DCCD68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7630">
            <a:off x="9480379" y="3843041"/>
            <a:ext cx="2036449" cy="178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44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Fumetto: ovale 2">
            <a:extLst>
              <a:ext uri="{FF2B5EF4-FFF2-40B4-BE49-F238E27FC236}">
                <a16:creationId xmlns:a16="http://schemas.microsoft.com/office/drawing/2014/main" id="{3B058098-1DCC-48F6-9AD6-C375CDF22413}"/>
              </a:ext>
            </a:extLst>
          </p:cNvPr>
          <p:cNvSpPr/>
          <p:nvPr/>
        </p:nvSpPr>
        <p:spPr>
          <a:xfrm>
            <a:off x="267285" y="319648"/>
            <a:ext cx="8173330" cy="6109287"/>
          </a:xfrm>
          <a:prstGeom prst="wedgeEllipseCallout">
            <a:avLst>
              <a:gd name="adj1" fmla="val 57057"/>
              <a:gd name="adj2" fmla="val 2518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Io curerò le tue ferite, quando ti farai male… e illuminerò il tuo cammino con la mia speciale lanterna!</a:t>
            </a:r>
            <a:endParaRPr lang="it-IT" sz="48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80FC599-2BAA-44A9-A677-A17CE5982188}"/>
              </a:ext>
            </a:extLst>
          </p:cNvPr>
          <p:cNvSpPr/>
          <p:nvPr/>
        </p:nvSpPr>
        <p:spPr>
          <a:xfrm>
            <a:off x="8881404" y="923684"/>
            <a:ext cx="161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7200" b="1" dirty="0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endParaRPr lang="it-IT" sz="7200" dirty="0"/>
          </a:p>
        </p:txBody>
      </p:sp>
      <p:pic>
        <p:nvPicPr>
          <p:cNvPr id="6" name="Picture 12" descr="Disegno Pesce lanterna colorato da Utente non registrato il 26 di ...">
            <a:extLst>
              <a:ext uri="{FF2B5EF4-FFF2-40B4-BE49-F238E27FC236}">
                <a16:creationId xmlns:a16="http://schemas.microsoft.com/office/drawing/2014/main" id="{E67580A0-3C70-41CD-81A5-01AFB52DF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131">
            <a:off x="9044773" y="4553968"/>
            <a:ext cx="2511343" cy="196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47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072" y="1290725"/>
            <a:ext cx="9222066" cy="2074068"/>
          </a:xfrm>
        </p:spPr>
        <p:txBody>
          <a:bodyPr>
            <a:noAutofit/>
          </a:bodyPr>
          <a:lstStyle/>
          <a:p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Fu così che ebbe inizio il nuovo avventuroso viaggio verso il «Giardino delle Meraviglie» del paguro Bernardo e i suoi magici amici: </a:t>
            </a:r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AE, EI, OI, UI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8" name="Picture 12" descr="Disegno Pesce lanterna colorato da Utente non registrato il 26 di ...">
            <a:extLst>
              <a:ext uri="{FF2B5EF4-FFF2-40B4-BE49-F238E27FC236}">
                <a16:creationId xmlns:a16="http://schemas.microsoft.com/office/drawing/2014/main" id="{EDF2B2FC-1EBF-45CA-8F96-5AAAFA1B9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131">
            <a:off x="8274839" y="4849389"/>
            <a:ext cx="2511343" cy="196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ᐈ Disegno pesce pagliaccio colorato disegni di stock, immagini ...">
            <a:extLst>
              <a:ext uri="{FF2B5EF4-FFF2-40B4-BE49-F238E27FC236}">
                <a16:creationId xmlns:a16="http://schemas.microsoft.com/office/drawing/2014/main" id="{9D556AEE-99F9-4710-A1C2-8AF3533CE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7630">
            <a:off x="7902064" y="3250131"/>
            <a:ext cx="2036449" cy="178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Riva Del Mare PNG trasparente e Riva Del Mare disegno - Grafica ...">
            <a:extLst>
              <a:ext uri="{FF2B5EF4-FFF2-40B4-BE49-F238E27FC236}">
                <a16:creationId xmlns:a16="http://schemas.microsoft.com/office/drawing/2014/main" id="{02F1CBD2-8172-4EBD-A7DA-2BA2676F0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0996">
            <a:off x="5989496" y="4193110"/>
            <a:ext cx="1535875" cy="236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ᐈ Chiocciola animale disegno disegni di stock, fotografie lumaca ...">
            <a:extLst>
              <a:ext uri="{FF2B5EF4-FFF2-40B4-BE49-F238E27FC236}">
                <a16:creationId xmlns:a16="http://schemas.microsoft.com/office/drawing/2014/main" id="{BB7E0CAF-EA86-4591-9931-9E4231E02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855" y="3895674"/>
            <a:ext cx="2351052" cy="29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Paguro Illustrazioni e archivi di immagini artistiche. 402 Paguro ...">
            <a:extLst>
              <a:ext uri="{FF2B5EF4-FFF2-40B4-BE49-F238E27FC236}">
                <a16:creationId xmlns:a16="http://schemas.microsoft.com/office/drawing/2014/main" id="{F59800B8-F493-4CB2-97BF-09174EA15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6050" b="9182"/>
          <a:stretch/>
        </p:blipFill>
        <p:spPr bwMode="auto">
          <a:xfrm>
            <a:off x="336933" y="4141077"/>
            <a:ext cx="3165922" cy="255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98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3656" y="114488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 proteggere questo «punto debole» prese in prestito una conchiglia e la fece diventare la sua casa.</a:t>
            </a:r>
          </a:p>
        </p:txBody>
      </p:sp>
      <p:pic>
        <p:nvPicPr>
          <p:cNvPr id="3074" name="Picture 2" descr="Paguro - VICINI">
            <a:extLst>
              <a:ext uri="{FF2B5EF4-FFF2-40B4-BE49-F238E27FC236}">
                <a16:creationId xmlns:a16="http://schemas.microsoft.com/office/drawing/2014/main" id="{C63CDE06-4F08-46CB-8E3B-E6AE5B615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53" y="3695094"/>
            <a:ext cx="3295651" cy="279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3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segno Paguroidea colorato da Utente non registrato il 29 di ...">
            <a:extLst>
              <a:ext uri="{FF2B5EF4-FFF2-40B4-BE49-F238E27FC236}">
                <a16:creationId xmlns:a16="http://schemas.microsoft.com/office/drawing/2014/main" id="{4509B7C8-A0E9-491B-91A3-9BA4FCC2C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89203">
            <a:off x="789316" y="3785286"/>
            <a:ext cx="3265084" cy="255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 un certo punto il paguro Bernardo diventò troppo grande per quella conchiglia e cercò una casa più spaziosa.</a:t>
            </a:r>
          </a:p>
        </p:txBody>
      </p:sp>
    </p:spTree>
    <p:extLst>
      <p:ext uri="{BB962C8B-B14F-4D97-AF65-F5344CB8AC3E}">
        <p14:creationId xmlns:p14="http://schemas.microsoft.com/office/powerpoint/2010/main" val="191967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Ma si sentiva un po’ solo, così cerco qualche amico che volesse condividere la casa con lui.</a:t>
            </a:r>
          </a:p>
        </p:txBody>
      </p:sp>
      <p:pic>
        <p:nvPicPr>
          <p:cNvPr id="5122" name="Picture 2" descr="Gioco Del Puzzle Del Paguro Del Fumetto Illustrazione Vettoriale ...">
            <a:extLst>
              <a:ext uri="{FF2B5EF4-FFF2-40B4-BE49-F238E27FC236}">
                <a16:creationId xmlns:a16="http://schemas.microsoft.com/office/drawing/2014/main" id="{0D9F4879-EB8F-4A5A-A4D6-4F88A8941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3874">
            <a:off x="1392995" y="4108352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89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303" y="2129980"/>
            <a:ext cx="9222066" cy="2074068"/>
          </a:xfrm>
        </p:spPr>
        <p:txBody>
          <a:bodyPr>
            <a:noAutofit/>
          </a:bodyPr>
          <a:lstStyle/>
          <a:p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Trovò tanti amici che decorarono la sua conchiglia: un cavalluccio marino, un anemone, un pesce pagliaccio, stelle marine, coralli, chiocciole, ricci di mare, pesci lanterna…</a:t>
            </a:r>
          </a:p>
        </p:txBody>
      </p:sp>
      <p:pic>
        <p:nvPicPr>
          <p:cNvPr id="6146" name="Picture 2" descr="ᐈ Disegno pesce pagliaccio colorato disegni di stock, immagini ...">
            <a:extLst>
              <a:ext uri="{FF2B5EF4-FFF2-40B4-BE49-F238E27FC236}">
                <a16:creationId xmlns:a16="http://schemas.microsoft.com/office/drawing/2014/main" id="{8DC62DB9-768A-461B-BCB3-9204B77C6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7630">
            <a:off x="585648" y="1821067"/>
            <a:ext cx="2036449" cy="178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lip art di stelle marine - stella marina scaricare png - Disegno ...">
            <a:extLst>
              <a:ext uri="{FF2B5EF4-FFF2-40B4-BE49-F238E27FC236}">
                <a16:creationId xmlns:a16="http://schemas.microsoft.com/office/drawing/2014/main" id="{5D190527-A9D8-4F01-8DE8-BB2EF5AE3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1862">
            <a:off x="8546528" y="5295074"/>
            <a:ext cx="2004791" cy="137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9347EFD7-C456-45FB-AC10-B2D2DFF7B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2294">
            <a:off x="1523509" y="3572491"/>
            <a:ext cx="1458961" cy="145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Autoadesivo della Parete della decalcomania Antozoi Bambino ...">
            <a:extLst>
              <a:ext uri="{FF2B5EF4-FFF2-40B4-BE49-F238E27FC236}">
                <a16:creationId xmlns:a16="http://schemas.microsoft.com/office/drawing/2014/main" id="{3FA0056E-151C-419F-B77B-EE07674E0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058" y="4861619"/>
            <a:ext cx="1801107" cy="180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Autoadesivo della Parete della decalcomania Antozoi Bambino ...">
            <a:extLst>
              <a:ext uri="{FF2B5EF4-FFF2-40B4-BE49-F238E27FC236}">
                <a16:creationId xmlns:a16="http://schemas.microsoft.com/office/drawing/2014/main" id="{4CFA10D4-F4FA-478F-A8FC-04AD1CF10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979" y="4956427"/>
            <a:ext cx="1801107" cy="180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Riccio Di Mare, Stelle Marine E Pesce Illustrazione Vettoriale ...">
            <a:extLst>
              <a:ext uri="{FF2B5EF4-FFF2-40B4-BE49-F238E27FC236}">
                <a16:creationId xmlns:a16="http://schemas.microsoft.com/office/drawing/2014/main" id="{FBBF4878-60DA-47B1-AEAE-920B5BB6F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454" y="4861619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Disegno Pesce lanterna colorato da Utente non registrato il 26 di ...">
            <a:extLst>
              <a:ext uri="{FF2B5EF4-FFF2-40B4-BE49-F238E27FC236}">
                <a16:creationId xmlns:a16="http://schemas.microsoft.com/office/drawing/2014/main" id="{86CE9677-FD72-4436-96E0-DF6A833EA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57" y="108152"/>
            <a:ext cx="2232116" cy="174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ᐈ Chiocciola animale disegno disegni di stock, fotografie lumaca ...">
            <a:extLst>
              <a:ext uri="{FF2B5EF4-FFF2-40B4-BE49-F238E27FC236}">
                <a16:creationId xmlns:a16="http://schemas.microsoft.com/office/drawing/2014/main" id="{11371B66-6900-4BAB-A33A-CF58F4306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42" y="4971260"/>
            <a:ext cx="1492923" cy="188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Riva Del Mare PNG trasparente e Riva Del Mare disegno - Grafica ...">
            <a:extLst>
              <a:ext uri="{FF2B5EF4-FFF2-40B4-BE49-F238E27FC236}">
                <a16:creationId xmlns:a16="http://schemas.microsoft.com/office/drawing/2014/main" id="{BAA2D8B0-60FC-4AF5-955F-9CACC267E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9015">
            <a:off x="10295218" y="4023329"/>
            <a:ext cx="1535875" cy="236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31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Il paguro Bernardo fece particolarmente amicizia con 4 abitanti della sua casa: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la chiocciola,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il cavalluccio,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OI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il pesce pagliaccio, e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il cavalluccio marino.</a:t>
            </a:r>
          </a:p>
        </p:txBody>
      </p:sp>
    </p:spTree>
    <p:extLst>
      <p:ext uri="{BB962C8B-B14F-4D97-AF65-F5344CB8AC3E}">
        <p14:creationId xmlns:p14="http://schemas.microsoft.com/office/powerpoint/2010/main" val="192195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Fumetto: ovale 2">
            <a:extLst>
              <a:ext uri="{FF2B5EF4-FFF2-40B4-BE49-F238E27FC236}">
                <a16:creationId xmlns:a16="http://schemas.microsoft.com/office/drawing/2014/main" id="{3B058098-1DCC-48F6-9AD6-C375CDF22413}"/>
              </a:ext>
            </a:extLst>
          </p:cNvPr>
          <p:cNvSpPr/>
          <p:nvPr/>
        </p:nvSpPr>
        <p:spPr>
          <a:xfrm>
            <a:off x="337624" y="295421"/>
            <a:ext cx="7357403" cy="4726745"/>
          </a:xfrm>
          <a:prstGeom prst="wedgeEllipseCallout">
            <a:avLst>
              <a:gd name="adj1" fmla="val 66352"/>
              <a:gd name="adj2" fmla="val 48667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200" dirty="0">
                <a:latin typeface="Arial" panose="020B0604020202020204" pitchFamily="34" charset="0"/>
                <a:cs typeface="Arial" panose="020B0604020202020204" pitchFamily="34" charset="0"/>
              </a:rPr>
              <a:t>Ciao, io sono </a:t>
            </a:r>
            <a:r>
              <a:rPr lang="it-IT" sz="7200" b="1" dirty="0">
                <a:latin typeface="Arial" panose="020B0604020202020204" pitchFamily="34" charset="0"/>
                <a:cs typeface="Arial" panose="020B0604020202020204" pitchFamily="34" charset="0"/>
              </a:rPr>
              <a:t>AE</a:t>
            </a:r>
            <a:r>
              <a:rPr lang="it-IT" sz="7200" dirty="0">
                <a:latin typeface="Arial" panose="020B0604020202020204" pitchFamily="34" charset="0"/>
                <a:cs typeface="Arial" panose="020B0604020202020204" pitchFamily="34" charset="0"/>
              </a:rPr>
              <a:t>… la chiocciola</a:t>
            </a:r>
            <a:endParaRPr lang="it-IT" sz="7200" dirty="0"/>
          </a:p>
        </p:txBody>
      </p:sp>
      <p:pic>
        <p:nvPicPr>
          <p:cNvPr id="4" name="Picture 14" descr="ᐈ Chiocciola animale disegno disegni di stock, fotografie lumaca ...">
            <a:extLst>
              <a:ext uri="{FF2B5EF4-FFF2-40B4-BE49-F238E27FC236}">
                <a16:creationId xmlns:a16="http://schemas.microsoft.com/office/drawing/2014/main" id="{59EC3F03-73D5-4FAC-A411-91BBAF5E4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893" y="3735273"/>
            <a:ext cx="2351052" cy="29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27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0441D-BB4E-49DA-B34E-8AD2CC41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102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Fumetto: ovale 2">
            <a:extLst>
              <a:ext uri="{FF2B5EF4-FFF2-40B4-BE49-F238E27FC236}">
                <a16:creationId xmlns:a16="http://schemas.microsoft.com/office/drawing/2014/main" id="{3B058098-1DCC-48F6-9AD6-C375CDF22413}"/>
              </a:ext>
            </a:extLst>
          </p:cNvPr>
          <p:cNvSpPr/>
          <p:nvPr/>
        </p:nvSpPr>
        <p:spPr>
          <a:xfrm>
            <a:off x="337624" y="295421"/>
            <a:ext cx="7357403" cy="4726745"/>
          </a:xfrm>
          <a:prstGeom prst="wedgeEllipseCallout">
            <a:avLst>
              <a:gd name="adj1" fmla="val 66352"/>
              <a:gd name="adj2" fmla="val 48667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200" dirty="0">
                <a:latin typeface="Arial" panose="020B0604020202020204" pitchFamily="34" charset="0"/>
                <a:cs typeface="Arial" panose="020B0604020202020204" pitchFamily="34" charset="0"/>
              </a:rPr>
              <a:t>Ciao, io sono </a:t>
            </a:r>
            <a:r>
              <a:rPr lang="it-IT" sz="7200" b="1" dirty="0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it-IT" sz="7200" dirty="0">
                <a:latin typeface="Arial" panose="020B0604020202020204" pitchFamily="34" charset="0"/>
                <a:cs typeface="Arial" panose="020B0604020202020204" pitchFamily="34" charset="0"/>
              </a:rPr>
              <a:t> il cavalluccio!</a:t>
            </a:r>
            <a:endParaRPr lang="it-IT" sz="7200" dirty="0"/>
          </a:p>
        </p:txBody>
      </p:sp>
      <p:pic>
        <p:nvPicPr>
          <p:cNvPr id="5" name="Picture 18" descr="Riva Del Mare PNG trasparente e Riva Del Mare disegno - Grafica ...">
            <a:extLst>
              <a:ext uri="{FF2B5EF4-FFF2-40B4-BE49-F238E27FC236}">
                <a16:creationId xmlns:a16="http://schemas.microsoft.com/office/drawing/2014/main" id="{10177019-EF07-47BB-BF78-3B0E8203E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0996">
            <a:off x="9563698" y="3769454"/>
            <a:ext cx="1535875" cy="236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7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484</Words>
  <Application>Microsoft Office PowerPoint</Application>
  <PresentationFormat>Widescreen</PresentationFormat>
  <Paragraphs>37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Tema di Office</vt:lpstr>
      <vt:lpstr>Una casa per il paguro Bernardo</vt:lpstr>
      <vt:lpstr>Il paguro Bernardo viveva sul fondo dell’oceano: aveva la pelle dura come una corazza, tranne sull’addome, che era molle.</vt:lpstr>
      <vt:lpstr>Per proteggere questo «punto debole» prese in prestito una conchiglia e la fece diventare la sua casa.</vt:lpstr>
      <vt:lpstr>A un certo punto il paguro Bernardo diventò troppo grande per quella conchiglia e cercò una casa più spaziosa.</vt:lpstr>
      <vt:lpstr>Ma si sentiva un po’ solo, così cerco qualche amico che volesse condividere la casa con lui.</vt:lpstr>
      <vt:lpstr>Trovò tanti amici che decorarono la sua conchiglia: un cavalluccio marino, un anemone, un pesce pagliaccio, stelle marine, coralli, chiocciole, ricci di mare, pesci lanterna…</vt:lpstr>
      <vt:lpstr>Il paguro Bernardo fece particolarmente amicizia con 4 abitanti della sua casa: AE la chiocciola, EI il cavalluccio, OI il pesce pagliaccio, e UI il cavalluccio marino.</vt:lpstr>
      <vt:lpstr>…</vt:lpstr>
      <vt:lpstr>…</vt:lpstr>
      <vt:lpstr>…</vt:lpstr>
      <vt:lpstr>…</vt:lpstr>
      <vt:lpstr>A un certo punto la conchiglia diventò troppo stretta per il paguro Bernardo: era cresciuto tanto. Aveva bisogno di una nuova conchiglia, ma non voleva lasciare i suoi amici senza una casa.</vt:lpstr>
      <vt:lpstr>Un giorno incontrò una femmina di paguro più piccola di lui. La pagurina era diventata troppo grande per la sua conchiglia.</vt:lpstr>
      <vt:lpstr>Allora il paguro Bernardo le offrì la sua casa e lui prese una conchiglia più grande, proprio come era diventato lui.</vt:lpstr>
      <vt:lpstr>Era felice, perché i suoi amici non sarebbero rimasti senza una casa … avrebbero anzi fatto compagnia alla pagurina.</vt:lpstr>
      <vt:lpstr>«Adesso sono grande, andrò a visitare altri oceani. Voglio imparare tante nuove cose…»</vt:lpstr>
      <vt:lpstr>…</vt:lpstr>
      <vt:lpstr>…</vt:lpstr>
      <vt:lpstr>…</vt:lpstr>
      <vt:lpstr>…</vt:lpstr>
      <vt:lpstr>…</vt:lpstr>
      <vt:lpstr>…</vt:lpstr>
      <vt:lpstr>Fu così che ebbe inizio il nuovo avventuroso viaggio verso il «Giardino delle Meraviglie» del paguro Bernardo e i suoi magici amici: AE, EI, OI, UI!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casa per il paguro Bernardo</dc:title>
  <dc:creator>anita santoro</dc:creator>
  <cp:lastModifiedBy>anita santoro</cp:lastModifiedBy>
  <cp:revision>14</cp:revision>
  <dcterms:created xsi:type="dcterms:W3CDTF">2020-07-25T05:11:02Z</dcterms:created>
  <dcterms:modified xsi:type="dcterms:W3CDTF">2020-07-25T06:52:16Z</dcterms:modified>
</cp:coreProperties>
</file>