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70" r:id="rId11"/>
    <p:sldId id="265" r:id="rId12"/>
    <p:sldId id="266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67" r:id="rId26"/>
    <p:sldId id="281" r:id="rId27"/>
    <p:sldId id="282" r:id="rId2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6069-9898-4B90-A8F3-913747841604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A751-1936-4B1E-A15F-00746A6A2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647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6069-9898-4B90-A8F3-913747841604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A751-1936-4B1E-A15F-00746A6A2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238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6069-9898-4B90-A8F3-913747841604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A751-1936-4B1E-A15F-00746A6A2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787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6069-9898-4B90-A8F3-913747841604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A751-1936-4B1E-A15F-00746A6A2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676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6069-9898-4B90-A8F3-913747841604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A751-1936-4B1E-A15F-00746A6A2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7368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6069-9898-4B90-A8F3-913747841604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A751-1936-4B1E-A15F-00746A6A2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938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6069-9898-4B90-A8F3-913747841604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A751-1936-4B1E-A15F-00746A6A2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55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6069-9898-4B90-A8F3-913747841604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A751-1936-4B1E-A15F-00746A6A2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573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6069-9898-4B90-A8F3-913747841604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A751-1936-4B1E-A15F-00746A6A2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227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6069-9898-4B90-A8F3-913747841604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A751-1936-4B1E-A15F-00746A6A2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452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6069-9898-4B90-A8F3-913747841604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A751-1936-4B1E-A15F-00746A6A2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02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6000">
              <a:srgbClr val="90006C"/>
            </a:gs>
            <a:gs pos="0">
              <a:srgbClr val="000082"/>
            </a:gs>
            <a:gs pos="100000">
              <a:srgbClr val="BA0066"/>
            </a:gs>
            <a:gs pos="100000">
              <a:srgbClr val="FF0000"/>
            </a:gs>
            <a:gs pos="39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76069-9898-4B90-A8F3-913747841604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5A751-1936-4B1E-A15F-00746A6A2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30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308" y="980728"/>
            <a:ext cx="4593336" cy="372063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043608" y="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0099FF"/>
                </a:solidFill>
                <a:latin typeface="Aharoni" pitchFamily="2" charset="-79"/>
                <a:cs typeface="Aharoni" pitchFamily="2" charset="-79"/>
              </a:rPr>
              <a:t>Topolino e…</a:t>
            </a:r>
            <a:endParaRPr lang="it-IT" sz="4400" b="1" dirty="0">
              <a:solidFill>
                <a:srgbClr val="0099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5171021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33CCFF"/>
                </a:solidFill>
                <a:latin typeface="Comic Sans MS" pitchFamily="66" charset="0"/>
                <a:cs typeface="Aharoni" pitchFamily="2" charset="-79"/>
              </a:rPr>
              <a:t>i gradi dell’ aggettivo qualificativo</a:t>
            </a:r>
          </a:p>
          <a:p>
            <a:pPr algn="ctr"/>
            <a:endParaRPr lang="it-IT" dirty="0">
              <a:solidFill>
                <a:srgbClr val="33CC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8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525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96230"/>
            <a:ext cx="3326879" cy="408238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763688" y="5301208"/>
            <a:ext cx="6264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PAPERINO è IL </a:t>
            </a:r>
            <a:r>
              <a:rPr lang="it-IT" sz="4000" dirty="0" err="1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PIù</a:t>
            </a:r>
            <a:r>
              <a:rPr lang="it-IT" sz="4000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it-IT" sz="4000" u="sng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SIMPATICO</a:t>
            </a:r>
            <a:endParaRPr lang="it-IT" sz="4000" u="sng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9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55776" y="692696"/>
            <a:ext cx="4464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u="sng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IL Più SIMPATICO</a:t>
            </a:r>
            <a:endParaRPr lang="it-IT" sz="4000" u="sng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8204" y="3227769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MV Boli" pitchFamily="2" charset="0"/>
                <a:cs typeface="MV Boli" pitchFamily="2" charset="0"/>
              </a:rPr>
              <a:t>AGETTIVO  QUALIFICATIVO, MASCHILE, SINGOLARE</a:t>
            </a:r>
            <a:endParaRPr lang="it-IT" sz="24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223628" y="5092307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DI GRADO SUPERLATIVO RELATIVO</a:t>
            </a:r>
            <a:endParaRPr lang="it-IT" sz="4000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4561579" y="3891417"/>
            <a:ext cx="792088" cy="936104"/>
          </a:xfrm>
          <a:prstGeom prst="downArrow">
            <a:avLst/>
          </a:prstGeom>
          <a:gradFill>
            <a:gsLst>
              <a:gs pos="39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>
            <a:off x="4608004" y="2022134"/>
            <a:ext cx="792088" cy="936104"/>
          </a:xfrm>
          <a:prstGeom prst="downArrow">
            <a:avLst/>
          </a:prstGeom>
          <a:gradFill>
            <a:gsLst>
              <a:gs pos="39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988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592" y="692696"/>
            <a:ext cx="4934308" cy="4469482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051720" y="5805264"/>
            <a:ext cx="60486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Qui Quo Qua sono </a:t>
            </a:r>
            <a:r>
              <a:rPr lang="it-IT" sz="3200" u="sng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simpaticissimi</a:t>
            </a:r>
            <a:endParaRPr lang="it-IT" sz="3200" u="sng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75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67744" y="715492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simpaticissimi</a:t>
            </a:r>
            <a:endParaRPr lang="it-IT" sz="3200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Freccia in giù 2"/>
          <p:cNvSpPr/>
          <p:nvPr/>
        </p:nvSpPr>
        <p:spPr>
          <a:xfrm>
            <a:off x="3959932" y="1556792"/>
            <a:ext cx="792088" cy="936104"/>
          </a:xfrm>
          <a:prstGeom prst="downArrow">
            <a:avLst/>
          </a:prstGeom>
          <a:gradFill>
            <a:gsLst>
              <a:gs pos="39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53752" y="3060673"/>
            <a:ext cx="8604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AGGETTIVO QUALIFICATIVO , MASCHILE , PLURALE</a:t>
            </a:r>
            <a:endParaRPr lang="it-IT" sz="2400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10" name="Freccia in giù 9"/>
          <p:cNvSpPr/>
          <p:nvPr/>
        </p:nvSpPr>
        <p:spPr>
          <a:xfrm>
            <a:off x="3906180" y="3778914"/>
            <a:ext cx="792088" cy="936104"/>
          </a:xfrm>
          <a:prstGeom prst="downArrow">
            <a:avLst/>
          </a:prstGeom>
          <a:gradFill>
            <a:gsLst>
              <a:gs pos="39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2133413" y="5301208"/>
            <a:ext cx="36530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grado  superlativo assoluto</a:t>
            </a:r>
            <a:endParaRPr lang="it-IT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822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-2006"/>
            <a:ext cx="2469827" cy="4200385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403648" y="5531894"/>
            <a:ext cx="705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Archimede è  molto simpatico</a:t>
            </a:r>
            <a:endParaRPr lang="it-IT" sz="4000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34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691680" y="620688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chemeClr val="bg1"/>
                </a:solidFill>
                <a:latin typeface="Blackadder ITC" pitchFamily="82" charset="0"/>
              </a:rPr>
              <a:t>Molto simpatico</a:t>
            </a:r>
            <a:endParaRPr lang="it-IT" sz="4000" dirty="0">
              <a:solidFill>
                <a:schemeClr val="bg1"/>
              </a:solidFill>
              <a:latin typeface="Blackadder ITC" pitchFamily="82" charset="0"/>
            </a:endParaRPr>
          </a:p>
        </p:txBody>
      </p:sp>
      <p:sp>
        <p:nvSpPr>
          <p:cNvPr id="3" name="Freccia in giù 2"/>
          <p:cNvSpPr/>
          <p:nvPr/>
        </p:nvSpPr>
        <p:spPr>
          <a:xfrm>
            <a:off x="4139952" y="1628800"/>
            <a:ext cx="792088" cy="936104"/>
          </a:xfrm>
          <a:prstGeom prst="downArrow">
            <a:avLst/>
          </a:prstGeom>
          <a:gradFill>
            <a:gsLst>
              <a:gs pos="39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2996952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bg1"/>
                </a:solidFill>
                <a:latin typeface="Blackadder ITC" pitchFamily="82" charset="0"/>
              </a:rPr>
              <a:t>Aggettivo qualificativo , maschile , singolare</a:t>
            </a:r>
            <a:endParaRPr lang="it-IT" sz="3200" dirty="0">
              <a:solidFill>
                <a:schemeClr val="bg1"/>
              </a:solidFill>
              <a:latin typeface="Blackadder ITC" pitchFamily="82" charset="0"/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4093653" y="3989708"/>
            <a:ext cx="792088" cy="936104"/>
          </a:xfrm>
          <a:prstGeom prst="downArrow">
            <a:avLst/>
          </a:prstGeom>
          <a:gradFill>
            <a:gsLst>
              <a:gs pos="39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627784" y="5748618"/>
            <a:ext cx="42844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bg1"/>
                </a:solidFill>
                <a:latin typeface="Blackadder ITC" pitchFamily="82" charset="0"/>
              </a:rPr>
              <a:t>Di grado superlativo  assoluto</a:t>
            </a:r>
            <a:endParaRPr lang="it-IT" sz="3600" dirty="0">
              <a:solidFill>
                <a:schemeClr val="bg1"/>
              </a:solidFill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22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88640"/>
            <a:ext cx="2120255" cy="4507345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051720" y="5534561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chemeClr val="bg1"/>
                </a:solidFill>
                <a:latin typeface="Blackadder ITC" pitchFamily="82" charset="0"/>
              </a:rPr>
              <a:t>Paperina è </a:t>
            </a:r>
            <a:r>
              <a:rPr lang="it-IT" sz="4000" u="sng" dirty="0" smtClean="0">
                <a:solidFill>
                  <a:schemeClr val="bg1"/>
                </a:solidFill>
                <a:latin typeface="Blackadder ITC" pitchFamily="82" charset="0"/>
              </a:rPr>
              <a:t>simpatica  </a:t>
            </a:r>
            <a:r>
              <a:rPr lang="it-IT" sz="4000" u="sng" dirty="0" err="1" smtClean="0">
                <a:solidFill>
                  <a:schemeClr val="bg1"/>
                </a:solidFill>
                <a:latin typeface="Blackadder ITC" pitchFamily="82" charset="0"/>
              </a:rPr>
              <a:t>simpatica</a:t>
            </a:r>
            <a:endParaRPr lang="it-IT" sz="4000" u="sng" dirty="0">
              <a:solidFill>
                <a:schemeClr val="bg1"/>
              </a:solidFill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0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23728" y="620687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u="sng" dirty="0" smtClean="0">
                <a:solidFill>
                  <a:schemeClr val="bg1"/>
                </a:solidFill>
                <a:latin typeface="Blackadder ITC" pitchFamily="82" charset="0"/>
              </a:rPr>
              <a:t>Simpatica </a:t>
            </a:r>
            <a:r>
              <a:rPr lang="it-IT" sz="3200" u="sng" dirty="0" err="1" smtClean="0">
                <a:solidFill>
                  <a:schemeClr val="bg1"/>
                </a:solidFill>
                <a:latin typeface="Blackadder ITC" pitchFamily="82" charset="0"/>
              </a:rPr>
              <a:t>simpatica</a:t>
            </a:r>
            <a:endParaRPr lang="it-IT" sz="3200" u="sng" dirty="0">
              <a:solidFill>
                <a:schemeClr val="bg1"/>
              </a:solidFill>
              <a:latin typeface="Blackadder ITC" pitchFamily="82" charset="0"/>
            </a:endParaRPr>
          </a:p>
        </p:txBody>
      </p:sp>
      <p:sp>
        <p:nvSpPr>
          <p:cNvPr id="3" name="Freccia in giù 2"/>
          <p:cNvSpPr/>
          <p:nvPr/>
        </p:nvSpPr>
        <p:spPr>
          <a:xfrm>
            <a:off x="4192650" y="1556792"/>
            <a:ext cx="792088" cy="936104"/>
          </a:xfrm>
          <a:prstGeom prst="downArrow">
            <a:avLst/>
          </a:prstGeom>
          <a:gradFill>
            <a:gsLst>
              <a:gs pos="39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42454" y="2780928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chemeClr val="bg1"/>
                </a:solidFill>
                <a:latin typeface="Blackadder ITC" pitchFamily="82" charset="0"/>
              </a:rPr>
              <a:t>Aggettivo qualificativo , femminile  , singolare</a:t>
            </a:r>
            <a:endParaRPr lang="it-IT" sz="2800" dirty="0">
              <a:solidFill>
                <a:schemeClr val="bg1"/>
              </a:solidFill>
              <a:latin typeface="Blackadder ITC" pitchFamily="82" charset="0"/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4188124" y="3861048"/>
            <a:ext cx="792088" cy="936104"/>
          </a:xfrm>
          <a:prstGeom prst="downArrow">
            <a:avLst/>
          </a:prstGeom>
          <a:gradFill>
            <a:gsLst>
              <a:gs pos="39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483768" y="5780782"/>
            <a:ext cx="38795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latin typeface="Blackadder ITC" pitchFamily="82" charset="0"/>
              </a:rPr>
              <a:t>Di grado superlativo assoluto</a:t>
            </a:r>
            <a:endParaRPr lang="it-IT" sz="3200" dirty="0"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02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0934"/>
            <a:ext cx="2952328" cy="4118497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195736" y="5534561"/>
            <a:ext cx="4104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chemeClr val="bg1"/>
                </a:solidFill>
                <a:latin typeface="Blackadder ITC" pitchFamily="82" charset="0"/>
              </a:rPr>
              <a:t>Topolino  </a:t>
            </a:r>
            <a:r>
              <a:rPr lang="it-IT" sz="4000" u="sng" dirty="0" smtClean="0">
                <a:solidFill>
                  <a:schemeClr val="bg1"/>
                </a:solidFill>
                <a:latin typeface="Blackadder ITC" pitchFamily="82" charset="0"/>
              </a:rPr>
              <a:t>è   </a:t>
            </a:r>
            <a:r>
              <a:rPr lang="it-IT" sz="4000" u="sng" dirty="0" err="1" smtClean="0">
                <a:solidFill>
                  <a:schemeClr val="bg1"/>
                </a:solidFill>
                <a:latin typeface="Blackadder ITC" pitchFamily="82" charset="0"/>
              </a:rPr>
              <a:t>ultrasimpatico</a:t>
            </a:r>
            <a:endParaRPr lang="it-IT" sz="4000" u="sng" dirty="0">
              <a:solidFill>
                <a:schemeClr val="bg1"/>
              </a:solidFill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69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264188"/>
            <a:ext cx="3312368" cy="4469068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331640" y="5733256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bg1"/>
                </a:solidFill>
              </a:rPr>
              <a:t>Minnie è </a:t>
            </a:r>
            <a:r>
              <a:rPr lang="it-IT" sz="3200" u="sng" dirty="0" smtClean="0">
                <a:solidFill>
                  <a:schemeClr val="bg1"/>
                </a:solidFill>
              </a:rPr>
              <a:t>simpatica</a:t>
            </a:r>
            <a:endParaRPr lang="it-IT" sz="32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08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332656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bg1"/>
                </a:solidFill>
                <a:latin typeface="Blackadder ITC" pitchFamily="82" charset="0"/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  <a:latin typeface="Blackadder ITC" pitchFamily="82" charset="0"/>
              </a:rPr>
              <a:t>Ultrasimpatico</a:t>
            </a:r>
            <a:endParaRPr lang="it-IT" sz="3200" dirty="0">
              <a:solidFill>
                <a:schemeClr val="bg1"/>
              </a:solidFill>
              <a:latin typeface="Blackadder ITC" pitchFamily="82" charset="0"/>
            </a:endParaRPr>
          </a:p>
        </p:txBody>
      </p:sp>
      <p:sp>
        <p:nvSpPr>
          <p:cNvPr id="3" name="Freccia in giù 2"/>
          <p:cNvSpPr/>
          <p:nvPr/>
        </p:nvSpPr>
        <p:spPr>
          <a:xfrm>
            <a:off x="4247964" y="1052736"/>
            <a:ext cx="792088" cy="936104"/>
          </a:xfrm>
          <a:prstGeom prst="downArrow">
            <a:avLst/>
          </a:prstGeom>
          <a:gradFill>
            <a:gsLst>
              <a:gs pos="39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225239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MV Boli" pitchFamily="2" charset="0"/>
                <a:cs typeface="MV Boli" pitchFamily="2" charset="0"/>
              </a:rPr>
              <a:t>AGGETTIVO QUALIFICATIVO , MASCHILE , SINGOLARE</a:t>
            </a:r>
            <a:endParaRPr lang="it-IT" sz="24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4247964" y="2981706"/>
            <a:ext cx="792088" cy="936104"/>
          </a:xfrm>
          <a:prstGeom prst="downArrow">
            <a:avLst/>
          </a:prstGeom>
          <a:gradFill>
            <a:gsLst>
              <a:gs pos="39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4653136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bg1"/>
                </a:solidFill>
                <a:latin typeface="Blackadder ITC" pitchFamily="82" charset="0"/>
              </a:rPr>
              <a:t>Di grado superlativo assoluto</a:t>
            </a:r>
            <a:endParaRPr lang="it-IT" sz="3200" dirty="0">
              <a:solidFill>
                <a:schemeClr val="bg1"/>
              </a:solidFill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93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16632"/>
            <a:ext cx="3384557" cy="432048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195736" y="5157192"/>
            <a:ext cx="4104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bg1"/>
                </a:solidFill>
                <a:latin typeface="Blackadder ITC" pitchFamily="82" charset="0"/>
              </a:rPr>
              <a:t>Pluto è  </a:t>
            </a:r>
            <a:r>
              <a:rPr lang="it-IT" sz="3200" u="sng" dirty="0" err="1" smtClean="0">
                <a:solidFill>
                  <a:schemeClr val="bg1"/>
                </a:solidFill>
                <a:latin typeface="Blackadder ITC" pitchFamily="82" charset="0"/>
              </a:rPr>
              <a:t>arcisimpatico</a:t>
            </a:r>
            <a:endParaRPr lang="it-IT" sz="3200" u="sng" dirty="0">
              <a:solidFill>
                <a:schemeClr val="bg1"/>
              </a:solidFill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31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259632" y="404664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err="1" smtClean="0">
                <a:solidFill>
                  <a:schemeClr val="bg1"/>
                </a:solidFill>
                <a:latin typeface="Blackadder ITC" pitchFamily="82" charset="0"/>
              </a:rPr>
              <a:t>Arcisimpatico</a:t>
            </a:r>
            <a:endParaRPr lang="it-IT" sz="3200" dirty="0">
              <a:solidFill>
                <a:schemeClr val="bg1"/>
              </a:solidFill>
              <a:latin typeface="Blackadder ITC" pitchFamily="82" charset="0"/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4169501" y="1268760"/>
            <a:ext cx="792088" cy="936104"/>
          </a:xfrm>
          <a:prstGeom prst="downArrow">
            <a:avLst/>
          </a:prstGeom>
          <a:gradFill>
            <a:gsLst>
              <a:gs pos="39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-56991" y="2708920"/>
            <a:ext cx="907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MV Boli" pitchFamily="2" charset="0"/>
                <a:cs typeface="MV Boli" pitchFamily="2" charset="0"/>
              </a:rPr>
              <a:t>AGGETTIVO QUALIFICATIVO , MASCHILE , SINGOLARE</a:t>
            </a:r>
            <a:endParaRPr lang="it-IT" sz="24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4222849" y="3573016"/>
            <a:ext cx="792088" cy="936104"/>
          </a:xfrm>
          <a:prstGeom prst="downArrow">
            <a:avLst/>
          </a:prstGeom>
          <a:gradFill>
            <a:gsLst>
              <a:gs pos="39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-35728" y="4725144"/>
            <a:ext cx="8908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bg1"/>
                </a:solidFill>
                <a:latin typeface="Blackadder ITC" pitchFamily="82" charset="0"/>
              </a:rPr>
              <a:t>Di grado superlativo  assoluto</a:t>
            </a:r>
            <a:endParaRPr lang="it-IT" sz="3600" dirty="0">
              <a:solidFill>
                <a:schemeClr val="bg1"/>
              </a:solidFill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22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855" y="260649"/>
            <a:ext cx="5466985" cy="504056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51520" y="5733256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chemeClr val="bg1"/>
                </a:solidFill>
                <a:latin typeface="Blackadder ITC" pitchFamily="82" charset="0"/>
              </a:rPr>
              <a:t>T</a:t>
            </a:r>
            <a:r>
              <a:rPr lang="it-IT" sz="4000" dirty="0" err="1" smtClean="0">
                <a:solidFill>
                  <a:schemeClr val="bg1"/>
                </a:solidFill>
                <a:latin typeface="Blackadder ITC" pitchFamily="82" charset="0"/>
              </a:rPr>
              <a:t>ip</a:t>
            </a:r>
            <a:r>
              <a:rPr lang="it-IT" sz="4000" dirty="0" smtClean="0">
                <a:solidFill>
                  <a:schemeClr val="bg1"/>
                </a:solidFill>
                <a:latin typeface="Blackadder ITC" pitchFamily="82" charset="0"/>
              </a:rPr>
              <a:t>  e </a:t>
            </a:r>
            <a:r>
              <a:rPr lang="it-IT" sz="4000" dirty="0" err="1" smtClean="0">
                <a:solidFill>
                  <a:schemeClr val="bg1"/>
                </a:solidFill>
                <a:latin typeface="Blackadder ITC" pitchFamily="82" charset="0"/>
              </a:rPr>
              <a:t>Tap</a:t>
            </a:r>
            <a:r>
              <a:rPr lang="it-IT" sz="4000" dirty="0" smtClean="0">
                <a:solidFill>
                  <a:schemeClr val="bg1"/>
                </a:solidFill>
                <a:latin typeface="Blackadder ITC" pitchFamily="82" charset="0"/>
              </a:rPr>
              <a:t> sono </a:t>
            </a:r>
            <a:r>
              <a:rPr lang="it-IT" sz="4000" u="sng" dirty="0" smtClean="0">
                <a:solidFill>
                  <a:schemeClr val="bg1"/>
                </a:solidFill>
                <a:latin typeface="Blackadder ITC" pitchFamily="82" charset="0"/>
              </a:rPr>
              <a:t>assai simpatici</a:t>
            </a:r>
            <a:endParaRPr lang="it-IT" sz="4000" u="sng" dirty="0">
              <a:solidFill>
                <a:schemeClr val="bg1"/>
              </a:solidFill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12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43608" y="404664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bg1"/>
                </a:solidFill>
                <a:latin typeface="Blackadder ITC" pitchFamily="82" charset="0"/>
              </a:rPr>
              <a:t>Assai simpatici </a:t>
            </a:r>
            <a:endParaRPr lang="it-IT" sz="3200" dirty="0">
              <a:solidFill>
                <a:schemeClr val="bg1"/>
              </a:solidFill>
              <a:latin typeface="Blackadder ITC" pitchFamily="82" charset="0"/>
            </a:endParaRPr>
          </a:p>
        </p:txBody>
      </p:sp>
      <p:sp>
        <p:nvSpPr>
          <p:cNvPr id="3" name="Freccia in giù 2"/>
          <p:cNvSpPr/>
          <p:nvPr/>
        </p:nvSpPr>
        <p:spPr>
          <a:xfrm>
            <a:off x="3995936" y="2882552"/>
            <a:ext cx="792088" cy="936104"/>
          </a:xfrm>
          <a:prstGeom prst="downArrow">
            <a:avLst/>
          </a:prstGeom>
          <a:gradFill>
            <a:gsLst>
              <a:gs pos="39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ccia in giù 3"/>
          <p:cNvSpPr/>
          <p:nvPr/>
        </p:nvSpPr>
        <p:spPr>
          <a:xfrm>
            <a:off x="3995936" y="1196752"/>
            <a:ext cx="792088" cy="936104"/>
          </a:xfrm>
          <a:prstGeom prst="downArrow">
            <a:avLst/>
          </a:prstGeom>
          <a:gradFill>
            <a:gsLst>
              <a:gs pos="39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79512" y="2219839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latin typeface="MV Boli" pitchFamily="2" charset="0"/>
                <a:cs typeface="MV Boli" pitchFamily="2" charset="0"/>
              </a:rPr>
              <a:t>AGGETTIVO QUALIFICATIVO , MASCHILE , PLURALE</a:t>
            </a:r>
            <a:endParaRPr lang="it-IT" sz="24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0992" y="4017056"/>
            <a:ext cx="907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bg1"/>
                </a:solidFill>
                <a:latin typeface="Blackadder ITC" pitchFamily="82" charset="0"/>
              </a:rPr>
              <a:t>Di grado superlativo assoluto</a:t>
            </a:r>
            <a:endParaRPr lang="it-IT" sz="3200" dirty="0">
              <a:solidFill>
                <a:schemeClr val="bg1"/>
              </a:solidFill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88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59632" y="620688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DI GRADO COMPARATIVO</a:t>
            </a:r>
            <a:endParaRPr lang="it-IT" sz="4000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  <p:cxnSp>
        <p:nvCxnSpPr>
          <p:cNvPr id="4" name="Connettore 2 3"/>
          <p:cNvCxnSpPr/>
          <p:nvPr/>
        </p:nvCxnSpPr>
        <p:spPr>
          <a:xfrm>
            <a:off x="5236305" y="1330922"/>
            <a:ext cx="1711959" cy="1666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>
            <a:stCxn id="2" idx="2"/>
          </p:cNvCxnSpPr>
          <p:nvPr/>
        </p:nvCxnSpPr>
        <p:spPr>
          <a:xfrm>
            <a:off x="4860032" y="1328574"/>
            <a:ext cx="0" cy="1956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 flipH="1">
            <a:off x="1944599" y="1496950"/>
            <a:ext cx="1296144" cy="1956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107504" y="3687415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MV Boli" pitchFamily="2" charset="0"/>
                <a:cs typeface="MV Boli" pitchFamily="2" charset="0"/>
              </a:rPr>
              <a:t>MAGGIORANZA</a:t>
            </a:r>
            <a:endParaRPr lang="it-IT" sz="2400" dirty="0">
              <a:latin typeface="MV Boli" pitchFamily="2" charset="0"/>
              <a:cs typeface="MV Boli" pitchFamily="2" charset="0"/>
            </a:endParaRPr>
          </a:p>
        </p:txBody>
      </p:sp>
      <p:cxnSp>
        <p:nvCxnSpPr>
          <p:cNvPr id="16" name="Connettore 2 15"/>
          <p:cNvCxnSpPr/>
          <p:nvPr/>
        </p:nvCxnSpPr>
        <p:spPr>
          <a:xfrm flipH="1">
            <a:off x="1259632" y="4293096"/>
            <a:ext cx="144016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-216532" y="5944519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Più SIMPATICO</a:t>
            </a:r>
            <a:endParaRPr lang="it-IT" sz="2400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375756" y="3379218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MV Boli" pitchFamily="2" charset="0"/>
                <a:cs typeface="MV Boli" pitchFamily="2" charset="0"/>
              </a:rPr>
              <a:t>MINORANZA</a:t>
            </a:r>
            <a:endParaRPr lang="it-IT" sz="24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6412516" y="337502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MV Boli" pitchFamily="2" charset="0"/>
                <a:cs typeface="MV Boli" pitchFamily="2" charset="0"/>
              </a:rPr>
              <a:t>UGUALINZA</a:t>
            </a:r>
            <a:endParaRPr lang="it-IT" sz="2400" dirty="0">
              <a:latin typeface="MV Boli" pitchFamily="2" charset="0"/>
              <a:cs typeface="MV Boli" pitchFamily="2" charset="0"/>
            </a:endParaRPr>
          </a:p>
        </p:txBody>
      </p:sp>
      <p:cxnSp>
        <p:nvCxnSpPr>
          <p:cNvPr id="21" name="Connettore 2 20"/>
          <p:cNvCxnSpPr/>
          <p:nvPr/>
        </p:nvCxnSpPr>
        <p:spPr>
          <a:xfrm>
            <a:off x="4860032" y="4005064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2699792" y="5930874"/>
            <a:ext cx="326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MENO SIMPATICO</a:t>
            </a:r>
            <a:endParaRPr lang="it-IT" sz="2400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  <p:cxnSp>
        <p:nvCxnSpPr>
          <p:cNvPr id="25" name="Connettore 2 24"/>
          <p:cNvCxnSpPr/>
          <p:nvPr/>
        </p:nvCxnSpPr>
        <p:spPr>
          <a:xfrm>
            <a:off x="7708660" y="3918247"/>
            <a:ext cx="247716" cy="1382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5508102" y="5930873"/>
            <a:ext cx="3899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SIMPATICO COME</a:t>
            </a:r>
            <a:endParaRPr lang="it-IT" sz="2400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95736" y="764703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bg1"/>
                </a:solidFill>
                <a:latin typeface="Blackadder ITC" pitchFamily="82" charset="0"/>
              </a:rPr>
              <a:t>Di grado superlativo </a:t>
            </a:r>
            <a:endParaRPr lang="it-IT" sz="3200" dirty="0">
              <a:solidFill>
                <a:schemeClr val="bg1"/>
              </a:solidFill>
              <a:latin typeface="Blackadder ITC" pitchFamily="82" charset="0"/>
            </a:endParaRPr>
          </a:p>
        </p:txBody>
      </p:sp>
      <p:cxnSp>
        <p:nvCxnSpPr>
          <p:cNvPr id="4" name="Connettore 2 3"/>
          <p:cNvCxnSpPr/>
          <p:nvPr/>
        </p:nvCxnSpPr>
        <p:spPr>
          <a:xfrm flipH="1">
            <a:off x="2411760" y="1412776"/>
            <a:ext cx="201622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4932040" y="1409490"/>
            <a:ext cx="2016224" cy="1155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107504" y="2852936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bg1"/>
                </a:solidFill>
                <a:latin typeface="Blackadder ITC" pitchFamily="82" charset="0"/>
              </a:rPr>
              <a:t>Superlativo relativo</a:t>
            </a:r>
            <a:endParaRPr lang="it-IT" sz="3200" dirty="0">
              <a:solidFill>
                <a:schemeClr val="bg1"/>
              </a:solidFill>
              <a:latin typeface="Blackadder ITC" pitchFamily="82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457310" y="2668268"/>
            <a:ext cx="29819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>
                <a:solidFill>
                  <a:schemeClr val="bg1"/>
                </a:solidFill>
                <a:latin typeface="Blackadder ITC" pitchFamily="82" charset="0"/>
              </a:rPr>
              <a:t>Superlativo </a:t>
            </a:r>
            <a:r>
              <a:rPr lang="it-IT" sz="3200" dirty="0" smtClean="0">
                <a:solidFill>
                  <a:schemeClr val="bg1"/>
                </a:solidFill>
                <a:latin typeface="Blackadder ITC" pitchFamily="82" charset="0"/>
              </a:rPr>
              <a:t>assoluto</a:t>
            </a:r>
            <a:endParaRPr lang="it-IT" sz="3200" dirty="0">
              <a:solidFill>
                <a:schemeClr val="bg1"/>
              </a:solidFill>
              <a:latin typeface="Blackadder ITC" pitchFamily="82" charset="0"/>
            </a:endParaRPr>
          </a:p>
        </p:txBody>
      </p:sp>
      <p:cxnSp>
        <p:nvCxnSpPr>
          <p:cNvPr id="13" name="Connettore 2 12"/>
          <p:cNvCxnSpPr/>
          <p:nvPr/>
        </p:nvCxnSpPr>
        <p:spPr>
          <a:xfrm>
            <a:off x="1475656" y="3437711"/>
            <a:ext cx="0" cy="20795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6767858" y="3253043"/>
            <a:ext cx="0" cy="20795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287524" y="5661248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bg1"/>
                </a:solidFill>
                <a:latin typeface="Blackadder ITC" pitchFamily="82" charset="0"/>
              </a:rPr>
              <a:t>Il più simpatico</a:t>
            </a:r>
            <a:endParaRPr lang="it-IT" sz="3200" dirty="0">
              <a:solidFill>
                <a:schemeClr val="bg1"/>
              </a:solidFill>
              <a:latin typeface="Blackadder ITC" pitchFamily="82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805640" y="5644446"/>
            <a:ext cx="3924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bg1"/>
                </a:solidFill>
                <a:latin typeface="Blackadder ITC" pitchFamily="82" charset="0"/>
              </a:rPr>
              <a:t>Simpaticissimo</a:t>
            </a:r>
            <a:endParaRPr lang="it-IT" sz="3200" dirty="0">
              <a:solidFill>
                <a:schemeClr val="bg1"/>
              </a:solidFill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92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249"/>
            <a:ext cx="6465544" cy="5237137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827584" y="5373216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Bye Bye!</a:t>
            </a:r>
            <a:endParaRPr lang="it-IT" sz="4400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10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38578" y="459137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SIMPATICA</a:t>
            </a:r>
            <a:endParaRPr lang="it-IT" sz="5400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7584" y="3009831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AGGETTIVO QUALIFICATIVO FEMMINILE SINGOLARE</a:t>
            </a:r>
            <a:endParaRPr lang="it-IT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39552" y="5369955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DI</a:t>
            </a:r>
            <a:r>
              <a:rPr lang="it-IT" sz="2400" b="1" u="sng" dirty="0" smtClean="0">
                <a:solidFill>
                  <a:schemeClr val="bg1"/>
                </a:solidFill>
              </a:rPr>
              <a:t> GRADO POSITIVO</a:t>
            </a:r>
            <a:endParaRPr lang="it-IT" sz="2400" b="1" u="sng" dirty="0">
              <a:solidFill>
                <a:schemeClr val="bg1"/>
              </a:solidFill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4463988" y="1268760"/>
            <a:ext cx="792088" cy="936104"/>
          </a:xfrm>
          <a:prstGeom prst="downArrow">
            <a:avLst/>
          </a:prstGeom>
          <a:gradFill>
            <a:gsLst>
              <a:gs pos="39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>
            <a:off x="4306830" y="3789040"/>
            <a:ext cx="792088" cy="936104"/>
          </a:xfrm>
          <a:prstGeom prst="downArrow">
            <a:avLst/>
          </a:prstGeom>
          <a:gradFill>
            <a:gsLst>
              <a:gs pos="39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449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36900"/>
            <a:ext cx="3096344" cy="3959519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547664" y="4869160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bg1"/>
                </a:solidFill>
              </a:rPr>
              <a:t>PIPPO E’ </a:t>
            </a:r>
            <a:r>
              <a:rPr lang="it-IT" sz="3600" b="1" u="sng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PIU’ SIMPATICO </a:t>
            </a:r>
            <a:r>
              <a:rPr lang="it-IT" sz="3600" dirty="0" smtClean="0">
                <a:solidFill>
                  <a:schemeClr val="bg1"/>
                </a:solidFill>
              </a:rPr>
              <a:t>DI PIETRO</a:t>
            </a:r>
            <a:endParaRPr lang="it-IT" sz="3600" dirty="0">
              <a:solidFill>
                <a:schemeClr val="bg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157" y="390244"/>
            <a:ext cx="3274688" cy="405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98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33265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PIU’ SIMPATICO</a:t>
            </a:r>
            <a:endParaRPr lang="it-IT" sz="3600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691680" y="270892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AGGETTIVO QUALIFICATIVO MASCHILE SINGOLARE 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109339" y="515719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Di grado comparativo di maggioranza</a:t>
            </a:r>
            <a:endParaRPr lang="it-IT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4824028" y="3621057"/>
            <a:ext cx="792088" cy="936104"/>
          </a:xfrm>
          <a:prstGeom prst="downArrow">
            <a:avLst/>
          </a:prstGeom>
          <a:gradFill>
            <a:gsLst>
              <a:gs pos="39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4569775" y="1242963"/>
            <a:ext cx="792088" cy="936104"/>
          </a:xfrm>
          <a:prstGeom prst="downArrow">
            <a:avLst/>
          </a:prstGeom>
          <a:gradFill>
            <a:gsLst>
              <a:gs pos="39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66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196" y="764704"/>
            <a:ext cx="3419872" cy="309771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764704"/>
            <a:ext cx="3245741" cy="3245741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763688" y="4797152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chemeClr val="bg1"/>
                </a:solidFill>
              </a:rPr>
              <a:t>Paperone è </a:t>
            </a:r>
            <a:r>
              <a:rPr lang="it-IT" sz="4000" u="sng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meno simpatico </a:t>
            </a:r>
            <a:r>
              <a:rPr lang="it-IT" sz="4000" dirty="0" smtClean="0">
                <a:solidFill>
                  <a:schemeClr val="bg1"/>
                </a:solidFill>
              </a:rPr>
              <a:t>di qui quo qua</a:t>
            </a:r>
            <a:endParaRPr lang="it-IT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31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411760" y="620688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4000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Meno simpatico</a:t>
            </a:r>
            <a:endParaRPr lang="it-IT" sz="4000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097868" y="2924944"/>
            <a:ext cx="7668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chemeClr val="bg1"/>
                </a:solidFill>
              </a:rPr>
              <a:t>Aggettivo qualificativo maschile singolare 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96799" y="558924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Di grado comparativo di minoranza</a:t>
            </a:r>
            <a:endParaRPr lang="it-IT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4301155" y="4293096"/>
            <a:ext cx="792088" cy="936104"/>
          </a:xfrm>
          <a:prstGeom prst="downArrow">
            <a:avLst/>
          </a:prstGeom>
          <a:gradFill>
            <a:gsLst>
              <a:gs pos="39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4301155" y="1556792"/>
            <a:ext cx="792088" cy="936104"/>
          </a:xfrm>
          <a:prstGeom prst="downArrow">
            <a:avLst/>
          </a:prstGeom>
          <a:gradFill>
            <a:gsLst>
              <a:gs pos="39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630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507" y="404664"/>
            <a:ext cx="2178319" cy="450912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507" y="285283"/>
            <a:ext cx="2800350" cy="47625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215868" y="5301208"/>
            <a:ext cx="6408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Archimede  pitagorico è </a:t>
            </a:r>
            <a:r>
              <a:rPr lang="it-IT" sz="4000" u="sng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simpatico come</a:t>
            </a:r>
            <a:endParaRPr lang="it-IT" sz="4000" u="sng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908779" y="5608984"/>
            <a:ext cx="35117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4000" dirty="0">
                <a:solidFill>
                  <a:prstClr val="white"/>
                </a:solidFill>
                <a:latin typeface="MV Boli" pitchFamily="2" charset="0"/>
                <a:cs typeface="MV Boli" pitchFamily="2" charset="0"/>
              </a:rPr>
              <a:t>Nonna papera</a:t>
            </a:r>
          </a:p>
        </p:txBody>
      </p:sp>
    </p:spTree>
    <p:extLst>
      <p:ext uri="{BB962C8B-B14F-4D97-AF65-F5344CB8AC3E}">
        <p14:creationId xmlns:p14="http://schemas.microsoft.com/office/powerpoint/2010/main" val="176698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547664" y="548680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u="sng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Simpatico  come</a:t>
            </a:r>
            <a:endParaRPr lang="it-IT" sz="4000" u="sng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043608" y="306896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Aggettivo qualificativo maschile singolare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979712" y="486916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Di grado comparativo di </a:t>
            </a:r>
            <a:r>
              <a:rPr lang="it-IT" dirty="0" err="1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ugualianza</a:t>
            </a:r>
            <a:endParaRPr lang="it-IT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4463988" y="1484784"/>
            <a:ext cx="792088" cy="936104"/>
          </a:xfrm>
          <a:prstGeom prst="downArrow">
            <a:avLst/>
          </a:prstGeom>
          <a:gradFill>
            <a:gsLst>
              <a:gs pos="39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>
            <a:off x="4644008" y="3573016"/>
            <a:ext cx="792088" cy="936104"/>
          </a:xfrm>
          <a:prstGeom prst="downArrow">
            <a:avLst/>
          </a:prstGeom>
          <a:gradFill>
            <a:gsLst>
              <a:gs pos="39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153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216</Words>
  <Application>Microsoft Office PowerPoint</Application>
  <PresentationFormat>Presentazione su schermo (4:3)</PresentationFormat>
  <Paragraphs>60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Alunno07</dc:creator>
  <cp:lastModifiedBy>Alunno03</cp:lastModifiedBy>
  <cp:revision>23</cp:revision>
  <dcterms:created xsi:type="dcterms:W3CDTF">2012-04-16T09:51:57Z</dcterms:created>
  <dcterms:modified xsi:type="dcterms:W3CDTF">2012-05-21T09:50:09Z</dcterms:modified>
</cp:coreProperties>
</file>